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19"/>
  </p:notesMasterIdLst>
  <p:sldIdLst>
    <p:sldId id="256" r:id="rId2"/>
    <p:sldId id="258" r:id="rId3"/>
    <p:sldId id="275" r:id="rId4"/>
    <p:sldId id="259" r:id="rId5"/>
    <p:sldId id="260" r:id="rId6"/>
    <p:sldId id="273" r:id="rId7"/>
    <p:sldId id="274" r:id="rId8"/>
    <p:sldId id="261" r:id="rId9"/>
    <p:sldId id="277" r:id="rId10"/>
    <p:sldId id="262" r:id="rId11"/>
    <p:sldId id="263" r:id="rId12"/>
    <p:sldId id="271" r:id="rId13"/>
    <p:sldId id="272" r:id="rId14"/>
    <p:sldId id="265" r:id="rId15"/>
    <p:sldId id="268" r:id="rId16"/>
    <p:sldId id="276" r:id="rId17"/>
    <p:sldId id="270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773355-C618-4969-AD58-29708C3408BB}" type="datetimeFigureOut">
              <a:rPr lang="fr-FR" smtClean="0"/>
              <a:t>06/10/2020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71D445-7AB9-4247-AF01-01085A2824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7661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1D445-7AB9-4247-AF01-01085A28240D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7793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80AC2-34DE-4C6E-AC8D-90145647AF68}" type="datetime1">
              <a:rPr lang="fr-FR" smtClean="0"/>
              <a:t>06/10/2020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1385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40D31-8D5B-4E06-B66E-8B1B63379C23}" type="datetime1">
              <a:rPr lang="fr-FR" smtClean="0"/>
              <a:t>06/10/2020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6767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53C5A-0A20-4D26-976F-D92D7CD70701}" type="datetime1">
              <a:rPr lang="fr-FR" smtClean="0"/>
              <a:t>06/10/2020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11985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624F8-EAD6-4A93-ACC7-732E2B397864}" type="datetime1">
              <a:rPr lang="fr-FR" smtClean="0"/>
              <a:t>06/10/2020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6006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1D305-140C-49DF-BB5E-45DF161AAECC}" type="datetime1">
              <a:rPr lang="fr-FR" smtClean="0"/>
              <a:t>06/10/2020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9558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2F2F2-145F-4423-9AE5-B9EBC69B2F82}" type="datetime1">
              <a:rPr lang="fr-FR" smtClean="0"/>
              <a:t>06/10/2020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90746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9A8C7-C102-4D57-8E93-284DD2331005}" type="datetime1">
              <a:rPr lang="fr-FR" smtClean="0"/>
              <a:t>06/10/2020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4426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0A0FA-B375-4CFE-ACFA-4224D51599B6}" type="datetime1">
              <a:rPr lang="fr-FR" smtClean="0"/>
              <a:t>06/10/2020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9858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F50FF-DD80-4BBF-95AB-B9A9F26D46F2}" type="datetime1">
              <a:rPr lang="fr-FR" smtClean="0"/>
              <a:t>06/10/2020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8551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027A1-103B-4665-AC34-CF1F986C22AE}" type="datetime1">
              <a:rPr lang="fr-FR" smtClean="0"/>
              <a:t>06/10/2020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8823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BFC7-B19E-41BE-B596-145962AEF06A}" type="datetime1">
              <a:rPr lang="fr-FR" smtClean="0"/>
              <a:t>06/10/2020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9503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F4749-61CF-4F83-86BF-2DB14317974E}" type="datetime1">
              <a:rPr lang="fr-FR" smtClean="0"/>
              <a:t>06/10/2020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2380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F5E77-59D8-40B5-9F29-5C869E334869}" type="datetime1">
              <a:rPr lang="fr-FR" smtClean="0"/>
              <a:t>06/10/2020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5836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238F7-2D78-463A-95B6-F6DA1930E025}" type="datetime1">
              <a:rPr lang="fr-FR" smtClean="0"/>
              <a:t>06/10/2020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6743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FC99-FF87-4525-96D2-772F9E241C7F}" type="datetime1">
              <a:rPr lang="fr-FR" smtClean="0"/>
              <a:t>06/10/2020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7577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FFF38-DDF8-409D-9C17-6C4B3ED2FC7E}" type="datetime1">
              <a:rPr lang="fr-FR" smtClean="0"/>
              <a:t>06/10/2020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794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C5D56-8163-41C0-A168-BF7DC510636C}" type="datetime1">
              <a:rPr lang="fr-FR" smtClean="0"/>
              <a:t>06/10/2020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5261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3DEC64E-2588-4712-AD4C-1DAF7317504B}" type="datetime1">
              <a:rPr lang="fr-FR" smtClean="0"/>
              <a:t>06/10/2020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1E4069F-4B92-4C7E-B02F-EE3CB12D35A4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BF10264E-A4C5-4EA1-AF96-1E7547C1B72C}"/>
              </a:ext>
            </a:extLst>
          </p:cNvPr>
          <p:cNvSpPr txBox="1"/>
          <p:nvPr userDrawn="1"/>
        </p:nvSpPr>
        <p:spPr>
          <a:xfrm>
            <a:off x="10524660" y="5935032"/>
            <a:ext cx="753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4807B43-E8D1-48DD-BE68-F7B8B7B1DC25}" type="slidenum">
              <a:rPr lang="en-US" sz="1100" smtClean="0"/>
              <a:t>‹N°›</a:t>
            </a:fld>
            <a:r>
              <a:rPr lang="en-US" sz="1100" dirty="0"/>
              <a:t> / 16</a:t>
            </a:r>
          </a:p>
        </p:txBody>
      </p:sp>
    </p:spTree>
    <p:extLst>
      <p:ext uri="{BB962C8B-B14F-4D97-AF65-F5344CB8AC3E}">
        <p14:creationId xmlns:p14="http://schemas.microsoft.com/office/powerpoint/2010/main" val="3109979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50520" y="335280"/>
            <a:ext cx="11414760" cy="4480560"/>
          </a:xfrm>
        </p:spPr>
        <p:txBody>
          <a:bodyPr>
            <a:normAutofit/>
          </a:bodyPr>
          <a:lstStyle/>
          <a:p>
            <a:pPr algn="ctr"/>
            <a:r>
              <a:rPr lang="en-US" sz="6000" b="1" u="sng" dirty="0"/>
              <a:t>4th Year IoT Project</a:t>
            </a:r>
            <a:br>
              <a:rPr lang="en-US" sz="6000" b="1" u="sng" dirty="0"/>
            </a:br>
            <a:r>
              <a:rPr lang="en-US" sz="6000" b="1" u="sng" dirty="0"/>
              <a:t>Aquarium Monitoring System: HCFF</a:t>
            </a:r>
            <a:r>
              <a:rPr lang="en-US" sz="3200" dirty="0"/>
              <a:t/>
            </a:r>
            <a:br>
              <a:rPr lang="en-US" sz="3200" dirty="0"/>
            </a:br>
            <a:endParaRPr lang="fr-FR" sz="32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85900" y="5379720"/>
            <a:ext cx="9144000" cy="637036"/>
          </a:xfrm>
        </p:spPr>
        <p:txBody>
          <a:bodyPr>
            <a:normAutofit/>
          </a:bodyPr>
          <a:lstStyle/>
          <a:p>
            <a:r>
              <a:rPr lang="fr-FR" sz="2400" i="1" dirty="0">
                <a:solidFill>
                  <a:srgbClr val="FF0000"/>
                </a:solidFill>
              </a:rPr>
              <a:t>Julien Rose, Achille Bayart, Nicolas Rigaudy</a:t>
            </a:r>
          </a:p>
        </p:txBody>
      </p:sp>
    </p:spTree>
    <p:extLst>
      <p:ext uri="{BB962C8B-B14F-4D97-AF65-F5344CB8AC3E}">
        <p14:creationId xmlns:p14="http://schemas.microsoft.com/office/powerpoint/2010/main" val="2815706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140507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b="1" u="sng" dirty="0" err="1">
                <a:solidFill>
                  <a:schemeClr val="tx1"/>
                </a:solidFill>
              </a:rPr>
              <a:t>Completed</a:t>
            </a:r>
            <a:r>
              <a:rPr lang="fr-FR" b="1" u="sng" dirty="0">
                <a:solidFill>
                  <a:schemeClr val="tx1"/>
                </a:solidFill>
              </a:rPr>
              <a:t> </a:t>
            </a:r>
            <a:r>
              <a:rPr lang="fr-FR" b="1" u="sng" dirty="0" err="1">
                <a:solidFill>
                  <a:schemeClr val="tx1"/>
                </a:solidFill>
              </a:rPr>
              <a:t>work</a:t>
            </a:r>
            <a:r>
              <a:rPr lang="fr-FR" b="1" u="sng" dirty="0">
                <a:solidFill>
                  <a:schemeClr val="tx1"/>
                </a:solidFill>
              </a:rPr>
              <a:t> - Image Recognition - </a:t>
            </a:r>
            <a:r>
              <a:rPr lang="fr-FR" b="1" u="sng" dirty="0" err="1">
                <a:solidFill>
                  <a:schemeClr val="tx1"/>
                </a:solidFill>
              </a:rPr>
              <a:t>OpenCV</a:t>
            </a:r>
            <a:endParaRPr lang="fr-FR" b="1" u="sng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13795" y="1110957"/>
            <a:ext cx="10353762" cy="4058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b="1" u="sng" dirty="0">
                <a:solidFill>
                  <a:srgbClr val="00B050"/>
                </a:solidFill>
              </a:rPr>
              <a:t>Contours</a:t>
            </a:r>
          </a:p>
        </p:txBody>
      </p:sp>
      <p:pic>
        <p:nvPicPr>
          <p:cNvPr id="5" name="Image 4" descr="Une image contenant intérieur, nageant, assis, ordinateur&#10;&#10;Description générée automatiquement">
            <a:extLst>
              <a:ext uri="{FF2B5EF4-FFF2-40B4-BE49-F238E27FC236}">
                <a16:creationId xmlns:a16="http://schemas.microsoft.com/office/drawing/2014/main" xmlns="" id="{C1BC487E-3C77-4110-B448-72A05EB1F7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132" y="1688292"/>
            <a:ext cx="6919088" cy="431905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690E8997-11B4-4E1A-A094-82DEFA9836D9}"/>
              </a:ext>
            </a:extLst>
          </p:cNvPr>
          <p:cNvSpPr txBox="1"/>
          <p:nvPr/>
        </p:nvSpPr>
        <p:spPr>
          <a:xfrm>
            <a:off x="2536090" y="6007350"/>
            <a:ext cx="7109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OpenCv</a:t>
            </a:r>
            <a:r>
              <a:rPr lang="fr-FR" dirty="0"/>
              <a:t> </a:t>
            </a:r>
            <a:r>
              <a:rPr lang="fr-FR" dirty="0" err="1"/>
              <a:t>result</a:t>
            </a:r>
            <a:r>
              <a:rPr lang="fr-FR" dirty="0"/>
              <a:t> of contours</a:t>
            </a:r>
          </a:p>
        </p:txBody>
      </p:sp>
    </p:spTree>
    <p:extLst>
      <p:ext uri="{BB962C8B-B14F-4D97-AF65-F5344CB8AC3E}">
        <p14:creationId xmlns:p14="http://schemas.microsoft.com/office/powerpoint/2010/main" val="2454544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180891"/>
            <a:ext cx="10353762" cy="970450"/>
          </a:xfrm>
        </p:spPr>
        <p:txBody>
          <a:bodyPr>
            <a:normAutofit/>
          </a:bodyPr>
          <a:lstStyle/>
          <a:p>
            <a:r>
              <a:rPr lang="fr-FR" b="1" u="sng" dirty="0" err="1">
                <a:solidFill>
                  <a:schemeClr val="tx1"/>
                </a:solidFill>
              </a:rPr>
              <a:t>Completed</a:t>
            </a:r>
            <a:r>
              <a:rPr lang="fr-FR" b="1" u="sng" dirty="0">
                <a:solidFill>
                  <a:schemeClr val="tx1"/>
                </a:solidFill>
              </a:rPr>
              <a:t> </a:t>
            </a:r>
            <a:r>
              <a:rPr lang="fr-FR" b="1" u="sng" dirty="0" err="1">
                <a:solidFill>
                  <a:schemeClr val="tx1"/>
                </a:solidFill>
              </a:rPr>
              <a:t>work</a:t>
            </a:r>
            <a:r>
              <a:rPr lang="fr-FR" b="1" u="sng" dirty="0">
                <a:solidFill>
                  <a:schemeClr val="tx1"/>
                </a:solidFill>
              </a:rPr>
              <a:t> - Image Recognition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13795" y="1151341"/>
            <a:ext cx="10353762" cy="4058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b="1" u="sng" dirty="0" err="1">
                <a:solidFill>
                  <a:srgbClr val="00B050"/>
                </a:solidFill>
              </a:rPr>
              <a:t>Boundary</a:t>
            </a:r>
            <a:r>
              <a:rPr lang="fr-FR" sz="2800" b="1" u="sng" dirty="0">
                <a:solidFill>
                  <a:srgbClr val="00B050"/>
                </a:solidFill>
              </a:rPr>
              <a:t> Boxes</a:t>
            </a:r>
          </a:p>
        </p:txBody>
      </p:sp>
      <p:pic>
        <p:nvPicPr>
          <p:cNvPr id="8" name="Image 7" descr="Une image contenant animal, récif, assis, afficher&#10;&#10;Description générée automatiquement">
            <a:extLst>
              <a:ext uri="{FF2B5EF4-FFF2-40B4-BE49-F238E27FC236}">
                <a16:creationId xmlns:a16="http://schemas.microsoft.com/office/drawing/2014/main" xmlns="" id="{AE50C662-F02E-4181-BBAD-C7979EC9D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047" y="1877075"/>
            <a:ext cx="6134956" cy="382958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1C485D51-5EAB-4F80-A975-F17969FBF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340" y="2255451"/>
            <a:ext cx="2131926" cy="307283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xmlns="" id="{F7EB70D6-580F-4154-A4BA-D33166AA4564}"/>
              </a:ext>
            </a:extLst>
          </p:cNvPr>
          <p:cNvSpPr txBox="1"/>
          <p:nvPr/>
        </p:nvSpPr>
        <p:spPr>
          <a:xfrm>
            <a:off x="879939" y="5751160"/>
            <a:ext cx="7109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OpenCv</a:t>
            </a:r>
            <a:r>
              <a:rPr lang="fr-FR" dirty="0"/>
              <a:t> </a:t>
            </a:r>
            <a:r>
              <a:rPr lang="fr-FR" dirty="0" err="1"/>
              <a:t>result</a:t>
            </a:r>
            <a:r>
              <a:rPr lang="fr-FR" dirty="0"/>
              <a:t> of </a:t>
            </a:r>
            <a:r>
              <a:rPr lang="fr-FR" dirty="0" err="1"/>
              <a:t>boundary</a:t>
            </a:r>
            <a:r>
              <a:rPr lang="fr-FR" dirty="0"/>
              <a:t> boxes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xmlns="" id="{8216B528-46DE-43EB-AE8A-C0C6FDF3FF6E}"/>
              </a:ext>
            </a:extLst>
          </p:cNvPr>
          <p:cNvSpPr txBox="1"/>
          <p:nvPr/>
        </p:nvSpPr>
        <p:spPr>
          <a:xfrm>
            <a:off x="5830194" y="5353804"/>
            <a:ext cx="7109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Counting</a:t>
            </a:r>
            <a:r>
              <a:rPr lang="fr-FR" dirty="0"/>
              <a:t> the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fish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2712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302349"/>
            <a:ext cx="10353762" cy="970450"/>
          </a:xfrm>
        </p:spPr>
        <p:txBody>
          <a:bodyPr/>
          <a:lstStyle/>
          <a:p>
            <a:r>
              <a:rPr lang="en-US" b="1" u="sng" dirty="0">
                <a:solidFill>
                  <a:schemeClr val="tx1"/>
                </a:solidFill>
              </a:rPr>
              <a:t>Completed work - Android App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13795" y="1272799"/>
            <a:ext cx="10353762" cy="43358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u="sng" dirty="0">
                <a:solidFill>
                  <a:srgbClr val="00B050"/>
                </a:solidFill>
              </a:rPr>
              <a:t>Initial concept: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8" r="16223" b="4003"/>
          <a:stretch/>
        </p:blipFill>
        <p:spPr>
          <a:xfrm>
            <a:off x="913795" y="1958400"/>
            <a:ext cx="2392113" cy="428586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ZoneTexte 4"/>
          <p:cNvSpPr txBox="1"/>
          <p:nvPr/>
        </p:nvSpPr>
        <p:spPr>
          <a:xfrm>
            <a:off x="3889595" y="2148081"/>
            <a:ext cx="39784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Meets the needs:</a:t>
            </a:r>
          </a:p>
          <a:p>
            <a:endParaRPr lang="en-US" dirty="0"/>
          </a:p>
          <a:p>
            <a:r>
              <a:rPr lang="en-US" b="1" dirty="0"/>
              <a:t>FP1</a:t>
            </a:r>
            <a:r>
              <a:rPr lang="en-US" dirty="0"/>
              <a:t> : Check the visual information of health of the fish.</a:t>
            </a:r>
          </a:p>
          <a:p>
            <a:endParaRPr lang="en-US" dirty="0"/>
          </a:p>
          <a:p>
            <a:r>
              <a:rPr lang="en-US" b="1" dirty="0"/>
              <a:t>FP2</a:t>
            </a:r>
            <a:r>
              <a:rPr lang="en-US" dirty="0"/>
              <a:t> : Show the information of the aquarium for the viewer.</a:t>
            </a:r>
          </a:p>
          <a:p>
            <a:endParaRPr lang="en-US" dirty="0"/>
          </a:p>
          <a:p>
            <a:r>
              <a:rPr lang="en-US" b="1" dirty="0"/>
              <a:t>FC1</a:t>
            </a:r>
            <a:r>
              <a:rPr lang="en-US" dirty="0"/>
              <a:t>: Monitor the level of water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8451724" y="2413337"/>
            <a:ext cx="26222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Should be: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Entertaining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Intuitive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smart interface</a:t>
            </a:r>
          </a:p>
        </p:txBody>
      </p:sp>
    </p:spTree>
    <p:extLst>
      <p:ext uri="{BB962C8B-B14F-4D97-AF65-F5344CB8AC3E}">
        <p14:creationId xmlns:p14="http://schemas.microsoft.com/office/powerpoint/2010/main" val="1440595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4" y="200575"/>
            <a:ext cx="10353762" cy="970450"/>
          </a:xfrm>
        </p:spPr>
        <p:txBody>
          <a:bodyPr/>
          <a:lstStyle/>
          <a:p>
            <a:r>
              <a:rPr lang="fr-FR" b="1" u="sng" dirty="0" err="1">
                <a:solidFill>
                  <a:schemeClr val="tx1"/>
                </a:solidFill>
              </a:rPr>
              <a:t>Completed</a:t>
            </a:r>
            <a:r>
              <a:rPr lang="fr-FR" b="1" u="sng" dirty="0">
                <a:solidFill>
                  <a:schemeClr val="tx1"/>
                </a:solidFill>
              </a:rPr>
              <a:t> </a:t>
            </a:r>
            <a:r>
              <a:rPr lang="fr-FR" b="1" u="sng" dirty="0" err="1">
                <a:solidFill>
                  <a:schemeClr val="tx1"/>
                </a:solidFill>
              </a:rPr>
              <a:t>work</a:t>
            </a:r>
            <a:r>
              <a:rPr lang="fr-FR" b="1" u="sng" dirty="0">
                <a:solidFill>
                  <a:schemeClr val="tx1"/>
                </a:solidFill>
              </a:rPr>
              <a:t> - Android App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13796" y="1732449"/>
            <a:ext cx="3741332" cy="4058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b="1" u="sng" dirty="0" err="1">
                <a:solidFill>
                  <a:srgbClr val="00B050"/>
                </a:solidFill>
              </a:rPr>
              <a:t>Figma</a:t>
            </a:r>
            <a:r>
              <a:rPr lang="fr-FR" sz="2800" b="1" u="sng" dirty="0">
                <a:solidFill>
                  <a:srgbClr val="00B050"/>
                </a:solidFill>
              </a:rPr>
              <a:t> :</a:t>
            </a:r>
          </a:p>
          <a:p>
            <a:pPr marL="0" indent="0">
              <a:buNone/>
            </a:pPr>
            <a:endParaRPr lang="fr-FR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indent="-342900"/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Prototype </a:t>
            </a:r>
            <a:r>
              <a:rPr lang="fr-F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our</a:t>
            </a:r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fr-F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ideas</a:t>
            </a:r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.</a:t>
            </a:r>
          </a:p>
          <a:p>
            <a:pPr marL="0" indent="0">
              <a:buNone/>
            </a:pPr>
            <a:endParaRPr lang="fr-FR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indent="-342900"/>
            <a:r>
              <a:rPr lang="fr-F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Simplify</a:t>
            </a:r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the </a:t>
            </a:r>
            <a:r>
              <a:rPr lang="fr-F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steps</a:t>
            </a:r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fr-F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between</a:t>
            </a:r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fr-F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drawing</a:t>
            </a:r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and code.</a:t>
            </a:r>
          </a:p>
          <a:p>
            <a:pPr marL="0" indent="0">
              <a:buNone/>
            </a:pPr>
            <a:endParaRPr lang="fr-FR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indent="-342900"/>
            <a:r>
              <a:rPr lang="fr-F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Get</a:t>
            </a:r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fr-F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sample</a:t>
            </a:r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code to </a:t>
            </a:r>
            <a:r>
              <a:rPr lang="fr-F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understand</a:t>
            </a:r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how to </a:t>
            </a:r>
            <a:r>
              <a:rPr lang="fr-F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create</a:t>
            </a:r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interface.</a:t>
            </a:r>
          </a:p>
          <a:p>
            <a:pPr marL="0" indent="0">
              <a:buNone/>
            </a:pPr>
            <a:endParaRPr lang="fr-FR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lang="fr-FR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lang="fr-FR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lang="fr-FR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lang="fr-FR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57" y="1580050"/>
            <a:ext cx="2374837" cy="44565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8" name="Connecteur droit avec flèche 7"/>
          <p:cNvCxnSpPr>
            <a:stCxn id="9" idx="1"/>
          </p:cNvCxnSpPr>
          <p:nvPr/>
        </p:nvCxnSpPr>
        <p:spPr>
          <a:xfrm flipH="1">
            <a:off x="6776720" y="1963505"/>
            <a:ext cx="2052320" cy="1013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 : coins arrondis 8"/>
          <p:cNvSpPr/>
          <p:nvPr/>
        </p:nvSpPr>
        <p:spPr>
          <a:xfrm>
            <a:off x="8829040" y="1732449"/>
            <a:ext cx="2834640" cy="462111"/>
          </a:xfrm>
          <a:prstGeom prst="roundRect">
            <a:avLst/>
          </a:prstGeom>
          <a:solidFill>
            <a:srgbClr val="00206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Entertainment section</a:t>
            </a:r>
          </a:p>
        </p:txBody>
      </p:sp>
      <p:sp>
        <p:nvSpPr>
          <p:cNvPr id="12" name="Rectangle : coins arrondis 11"/>
          <p:cNvSpPr/>
          <p:nvPr/>
        </p:nvSpPr>
        <p:spPr>
          <a:xfrm>
            <a:off x="8829040" y="4175929"/>
            <a:ext cx="2834640" cy="629751"/>
          </a:xfrm>
          <a:prstGeom prst="roundRect">
            <a:avLst/>
          </a:prstGeom>
          <a:solidFill>
            <a:srgbClr val="00206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Main information of the Aquarium</a:t>
            </a:r>
          </a:p>
        </p:txBody>
      </p:sp>
      <p:cxnSp>
        <p:nvCxnSpPr>
          <p:cNvPr id="13" name="Connecteur droit avec flèche 12"/>
          <p:cNvCxnSpPr>
            <a:stCxn id="12" idx="1"/>
          </p:cNvCxnSpPr>
          <p:nvPr/>
        </p:nvCxnSpPr>
        <p:spPr>
          <a:xfrm flipH="1">
            <a:off x="6776720" y="4490805"/>
            <a:ext cx="2052320" cy="3148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104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 b="1" u="sng" dirty="0" err="1">
                <a:solidFill>
                  <a:schemeClr val="tx1"/>
                </a:solidFill>
              </a:rPr>
              <a:t>Completed</a:t>
            </a:r>
            <a:r>
              <a:rPr lang="fr-FR" b="1" u="sng" dirty="0">
                <a:solidFill>
                  <a:schemeClr val="tx1"/>
                </a:solidFill>
              </a:rPr>
              <a:t> </a:t>
            </a:r>
            <a:r>
              <a:rPr lang="fr-FR" b="1" u="sng" dirty="0" err="1">
                <a:solidFill>
                  <a:schemeClr val="tx1"/>
                </a:solidFill>
              </a:rPr>
              <a:t>work</a:t>
            </a:r>
            <a:r>
              <a:rPr lang="fr-FR" b="1" u="sng" dirty="0">
                <a:solidFill>
                  <a:schemeClr val="tx1"/>
                </a:solidFill>
              </a:rPr>
              <a:t> - Android App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7048" y="1362718"/>
            <a:ext cx="2701359" cy="4531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800" b="1" u="sng" dirty="0">
                <a:solidFill>
                  <a:srgbClr val="00B050"/>
                </a:solidFill>
              </a:rPr>
              <a:t>Android Studio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839" y="560910"/>
            <a:ext cx="1416187" cy="26575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Rectangle : coins arrondis 6"/>
          <p:cNvSpPr/>
          <p:nvPr/>
        </p:nvSpPr>
        <p:spPr>
          <a:xfrm>
            <a:off x="707229" y="2018534"/>
            <a:ext cx="4433064" cy="4504706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0" t="5477" r="5447"/>
          <a:stretch/>
        </p:blipFill>
        <p:spPr bwMode="auto">
          <a:xfrm>
            <a:off x="1675666" y="3197452"/>
            <a:ext cx="2496185" cy="8229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26" y="4839464"/>
            <a:ext cx="4433067" cy="76010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Espace réservé du contenu 2"/>
          <p:cNvSpPr txBox="1">
            <a:spLocks/>
          </p:cNvSpPr>
          <p:nvPr/>
        </p:nvSpPr>
        <p:spPr>
          <a:xfrm>
            <a:off x="2096409" y="2172656"/>
            <a:ext cx="1654702" cy="4531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fr-FR" dirty="0">
                <a:solidFill>
                  <a:schemeClr val="tx1"/>
                </a:solidFill>
              </a:rPr>
              <a:t>CARD VIEW</a:t>
            </a:r>
          </a:p>
        </p:txBody>
      </p:sp>
      <p:sp>
        <p:nvSpPr>
          <p:cNvPr id="13" name="Rectangle : coins arrondis 12"/>
          <p:cNvSpPr/>
          <p:nvPr/>
        </p:nvSpPr>
        <p:spPr>
          <a:xfrm>
            <a:off x="5560349" y="2018534"/>
            <a:ext cx="4409430" cy="4504706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6608638" y="2172656"/>
            <a:ext cx="2312849" cy="58169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fr-FR" dirty="0">
                <a:solidFill>
                  <a:schemeClr val="tx1"/>
                </a:solidFill>
              </a:rPr>
              <a:t>CONNECTIVITY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0345" y="3919907"/>
            <a:ext cx="4409433" cy="70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243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158840"/>
            <a:ext cx="12191999" cy="970450"/>
          </a:xfrm>
        </p:spPr>
        <p:txBody>
          <a:bodyPr/>
          <a:lstStyle/>
          <a:p>
            <a:r>
              <a:rPr lang="en-US" b="1" u="sng" dirty="0">
                <a:solidFill>
                  <a:schemeClr val="tx1"/>
                </a:solidFill>
              </a:rPr>
              <a:t>Project perspective</a:t>
            </a:r>
            <a:endParaRPr lang="fr-FR" b="1" u="sng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08470" y="1284385"/>
            <a:ext cx="3148375" cy="698961"/>
          </a:xfrm>
        </p:spPr>
        <p:txBody>
          <a:bodyPr/>
          <a:lstStyle/>
          <a:p>
            <a:pPr marL="36900" indent="0">
              <a:buNone/>
            </a:pPr>
            <a:r>
              <a:rPr lang="fr-FR" sz="2800" b="1" u="sng" dirty="0" err="1">
                <a:solidFill>
                  <a:srgbClr val="00B050"/>
                </a:solidFill>
              </a:rPr>
              <a:t>Planned</a:t>
            </a:r>
            <a:r>
              <a:rPr lang="fr-FR" sz="2800" b="1" u="sng" dirty="0">
                <a:solidFill>
                  <a:srgbClr val="00B050"/>
                </a:solidFill>
              </a:rPr>
              <a:t> additions</a:t>
            </a:r>
          </a:p>
          <a:p>
            <a:pPr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 marL="36900" indent="0">
              <a:buNone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l="39842" r="20053" b="50329"/>
          <a:stretch/>
        </p:blipFill>
        <p:spPr>
          <a:xfrm>
            <a:off x="6095999" y="1284385"/>
            <a:ext cx="4883053" cy="412286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6721604" y="5407249"/>
            <a:ext cx="3631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Temperature</a:t>
            </a:r>
            <a:r>
              <a:rPr lang="fr-FR" dirty="0" smtClean="0"/>
              <a:t> and </a:t>
            </a:r>
            <a:r>
              <a:rPr lang="fr-FR" dirty="0" err="1" smtClean="0"/>
              <a:t>brightness</a:t>
            </a:r>
            <a:r>
              <a:rPr lang="fr-FR" dirty="0" smtClean="0"/>
              <a:t> graphs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467931" y="2355082"/>
            <a:ext cx="56280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New </a:t>
            </a:r>
            <a:r>
              <a:rPr lang="fr-FR" dirty="0" err="1" smtClean="0"/>
              <a:t>sensors</a:t>
            </a: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err="1" smtClean="0"/>
              <a:t>Antomatic</a:t>
            </a:r>
            <a:r>
              <a:rPr lang="fr-FR" dirty="0" smtClean="0"/>
              <a:t> </a:t>
            </a:r>
            <a:r>
              <a:rPr lang="fr-FR" dirty="0" err="1" smtClean="0"/>
              <a:t>food</a:t>
            </a:r>
            <a:r>
              <a:rPr lang="fr-FR" dirty="0" smtClean="0"/>
              <a:t> dispenser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New options on the App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HCFF system for </a:t>
            </a:r>
            <a:r>
              <a:rPr lang="fr-FR" dirty="0" err="1" smtClean="0"/>
              <a:t>profesionals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8986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158840"/>
            <a:ext cx="12191999" cy="970450"/>
          </a:xfrm>
        </p:spPr>
        <p:txBody>
          <a:bodyPr/>
          <a:lstStyle/>
          <a:p>
            <a:r>
              <a:rPr lang="en-US" b="1" u="sng" dirty="0">
                <a:solidFill>
                  <a:schemeClr val="tx1"/>
                </a:solidFill>
              </a:rPr>
              <a:t>Project perspective</a:t>
            </a:r>
            <a:endParaRPr lang="fr-FR" b="1" u="sng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19119" y="1041284"/>
            <a:ext cx="10353762" cy="5657876"/>
          </a:xfrm>
        </p:spPr>
        <p:txBody>
          <a:bodyPr/>
          <a:lstStyle/>
          <a:p>
            <a:pPr marL="36900" indent="0">
              <a:buNone/>
            </a:pPr>
            <a:r>
              <a:rPr lang="fr-FR" sz="2800" b="1" u="sng" dirty="0">
                <a:solidFill>
                  <a:srgbClr val="00B050"/>
                </a:solidFill>
              </a:rPr>
              <a:t>Challenges</a:t>
            </a:r>
          </a:p>
          <a:p>
            <a:pPr marL="36900" indent="0">
              <a:buNone/>
            </a:pPr>
            <a:endParaRPr lang="fr-FR" u="sng" dirty="0">
              <a:solidFill>
                <a:srgbClr val="00B050"/>
              </a:solidFill>
            </a:endParaRPr>
          </a:p>
          <a:p>
            <a:pPr marL="36900" indent="0">
              <a:buNone/>
            </a:pPr>
            <a:endParaRPr lang="fr-FR" dirty="0">
              <a:solidFill>
                <a:srgbClr val="00B050"/>
              </a:solidFill>
              <a:effectLst/>
            </a:endParaRP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xmlns="" id="{63D0B995-1612-4F41-9128-4176AF9BEBCB}"/>
              </a:ext>
            </a:extLst>
          </p:cNvPr>
          <p:cNvSpPr txBox="1">
            <a:spLocks/>
          </p:cNvSpPr>
          <p:nvPr/>
        </p:nvSpPr>
        <p:spPr>
          <a:xfrm>
            <a:off x="919119" y="2011734"/>
            <a:ext cx="4633353" cy="505967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Connecting all the elements of the project together</a:t>
            </a:r>
          </a:p>
          <a:p>
            <a:endParaRPr lang="en-US" dirty="0"/>
          </a:p>
          <a:p>
            <a:r>
              <a:rPr lang="en-US" dirty="0"/>
              <a:t>Knowing our limits in term of project scope</a:t>
            </a:r>
          </a:p>
          <a:p>
            <a:endParaRPr lang="en-US" dirty="0"/>
          </a:p>
          <a:p>
            <a:r>
              <a:rPr lang="en-US" dirty="0"/>
              <a:t>Coronavirus and working apart from each other</a:t>
            </a:r>
          </a:p>
          <a:p>
            <a:endParaRPr lang="en-US" dirty="0"/>
          </a:p>
        </p:txBody>
      </p:sp>
      <p:pic>
        <p:nvPicPr>
          <p:cNvPr id="8" name="Image 7" descr="Une image contenant texte, signe, dessin&#10;&#10;Description générée automatiquement">
            <a:extLst>
              <a:ext uri="{FF2B5EF4-FFF2-40B4-BE49-F238E27FC236}">
                <a16:creationId xmlns:a16="http://schemas.microsoft.com/office/drawing/2014/main" xmlns="" id="{2FD48910-F3FB-48AB-B92A-73AAAA95DF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172" y="2175131"/>
            <a:ext cx="6183086" cy="250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221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4" y="182880"/>
            <a:ext cx="10353762" cy="970450"/>
          </a:xfrm>
        </p:spPr>
        <p:txBody>
          <a:bodyPr/>
          <a:lstStyle/>
          <a:p>
            <a:r>
              <a:rPr lang="en-US" dirty="0"/>
              <a:t>Thanks</a:t>
            </a:r>
            <a:r>
              <a:rPr lang="fr-FR" dirty="0"/>
              <a:t> for </a:t>
            </a:r>
            <a:r>
              <a:rPr lang="en-US" dirty="0"/>
              <a:t>listening</a:t>
            </a:r>
            <a:r>
              <a:rPr lang="fr-FR" dirty="0"/>
              <a:t> 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675" y="1492970"/>
            <a:ext cx="60960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69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07720"/>
          </a:xfrm>
        </p:spPr>
        <p:txBody>
          <a:bodyPr>
            <a:normAutofit/>
          </a:bodyPr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Introduction and context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665720" y="1199918"/>
            <a:ext cx="4373880" cy="5059679"/>
          </a:xfrm>
        </p:spPr>
        <p:txBody>
          <a:bodyPr/>
          <a:lstStyle/>
          <a:p>
            <a:r>
              <a:rPr lang="en-US" dirty="0"/>
              <a:t>Aim of the project</a:t>
            </a:r>
          </a:p>
          <a:p>
            <a:pPr lvl="1"/>
            <a:r>
              <a:rPr lang="en-US" sz="2000" dirty="0"/>
              <a:t>User: professionals or individuals</a:t>
            </a:r>
          </a:p>
          <a:p>
            <a:pPr lvl="1"/>
            <a:r>
              <a:rPr lang="en-US" sz="2000" dirty="0"/>
              <a:t>Camera</a:t>
            </a:r>
          </a:p>
          <a:p>
            <a:pPr lvl="1"/>
            <a:r>
              <a:rPr lang="en-US" sz="2000" dirty="0"/>
              <a:t>Sensors</a:t>
            </a:r>
          </a:p>
          <a:p>
            <a:pPr lvl="1"/>
            <a:r>
              <a:rPr lang="en-US" sz="2000" dirty="0"/>
              <a:t>Health monitoring</a:t>
            </a:r>
          </a:p>
          <a:p>
            <a:endParaRPr lang="en-US" dirty="0"/>
          </a:p>
          <a:p>
            <a:r>
              <a:rPr lang="en-US" dirty="0"/>
              <a:t>Test subject: seawater aquarium with 6 fish species 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9918"/>
            <a:ext cx="7456769" cy="505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923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07720"/>
          </a:xfrm>
        </p:spPr>
        <p:txBody>
          <a:bodyPr>
            <a:normAutofit/>
          </a:bodyPr>
          <a:lstStyle/>
          <a:p>
            <a:pPr algn="ctr"/>
            <a:r>
              <a:rPr lang="fr-FR" b="1" u="sng" dirty="0">
                <a:solidFill>
                  <a:schemeClr val="tx1"/>
                </a:solidFill>
              </a:rPr>
              <a:t>Introduction and </a:t>
            </a:r>
            <a:r>
              <a:rPr lang="fr-FR" b="1" u="sng" dirty="0" err="1">
                <a:solidFill>
                  <a:schemeClr val="tx1"/>
                </a:solidFill>
              </a:rPr>
              <a:t>context</a:t>
            </a:r>
            <a:endParaRPr lang="fr-FR" b="1" u="sng" dirty="0">
              <a:solidFill>
                <a:schemeClr val="tx1"/>
              </a:solidFill>
            </a:endParaRPr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310200"/>
              </p:ext>
            </p:extLst>
          </p:nvPr>
        </p:nvGraphicFramePr>
        <p:xfrm>
          <a:off x="0" y="3641516"/>
          <a:ext cx="9296400" cy="316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2897">
                  <a:extLst>
                    <a:ext uri="{9D8B030D-6E8A-4147-A177-3AD203B41FA5}">
                      <a16:colId xmlns:a16="http://schemas.microsoft.com/office/drawing/2014/main" xmlns="" val="2630061404"/>
                    </a:ext>
                  </a:extLst>
                </a:gridCol>
                <a:gridCol w="8373503">
                  <a:extLst>
                    <a:ext uri="{9D8B030D-6E8A-4147-A177-3AD203B41FA5}">
                      <a16:colId xmlns:a16="http://schemas.microsoft.com/office/drawing/2014/main" xmlns="" val="1595249293"/>
                    </a:ext>
                  </a:extLst>
                </a:gridCol>
              </a:tblGrid>
              <a:tr h="369781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Fonctions</a:t>
                      </a:r>
                      <a:r>
                        <a:rPr lang="fr-FR" baseline="0" dirty="0"/>
                        <a:t> de services principales et de contraintes de l’aquarium ou bassin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67591651"/>
                  </a:ext>
                </a:extLst>
              </a:tr>
              <a:tr h="336706">
                <a:tc>
                  <a:txBody>
                    <a:bodyPr/>
                    <a:lstStyle/>
                    <a:p>
                      <a:r>
                        <a:rPr lang="fr-FR" dirty="0"/>
                        <a:t>FP1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Check the </a:t>
                      </a:r>
                      <a:r>
                        <a:rPr lang="fr-FR" dirty="0" err="1"/>
                        <a:t>visual</a:t>
                      </a:r>
                      <a:r>
                        <a:rPr lang="fr-FR" dirty="0"/>
                        <a:t> information of the </a:t>
                      </a:r>
                      <a:r>
                        <a:rPr lang="fr-FR" dirty="0" err="1"/>
                        <a:t>fish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health</a:t>
                      </a:r>
                      <a:r>
                        <a:rPr lang="fr-F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85233010"/>
                  </a:ext>
                </a:extLst>
              </a:tr>
              <a:tr h="369781">
                <a:tc>
                  <a:txBody>
                    <a:bodyPr/>
                    <a:lstStyle/>
                    <a:p>
                      <a:r>
                        <a:rPr lang="fr-FR" dirty="0"/>
                        <a:t>FP2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Show the information of the aquarium to the user.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1615807"/>
                  </a:ext>
                </a:extLst>
              </a:tr>
              <a:tr h="336706">
                <a:tc>
                  <a:txBody>
                    <a:bodyPr/>
                    <a:lstStyle/>
                    <a:p>
                      <a:r>
                        <a:rPr lang="fr-FR" dirty="0"/>
                        <a:t>FC1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Monitor the water </a:t>
                      </a:r>
                      <a:r>
                        <a:rPr lang="fr-FR" dirty="0" err="1"/>
                        <a:t>level</a:t>
                      </a:r>
                      <a:r>
                        <a:rPr lang="fr-FR" dirty="0"/>
                        <a:t>.</a:t>
                      </a:r>
                      <a:endParaRPr lang="fr-FR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66816107"/>
                  </a:ext>
                </a:extLst>
              </a:tr>
              <a:tr h="589236">
                <a:tc>
                  <a:txBody>
                    <a:bodyPr/>
                    <a:lstStyle/>
                    <a:p>
                      <a:r>
                        <a:rPr lang="fr-FR" dirty="0"/>
                        <a:t>FC2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Respect</a:t>
                      </a:r>
                      <a:r>
                        <a:rPr lang="fr-FR" baseline="0" dirty="0"/>
                        <a:t> the </a:t>
                      </a:r>
                      <a:r>
                        <a:rPr lang="fr-FR" baseline="0" dirty="0" err="1"/>
                        <a:t>aquatic</a:t>
                      </a:r>
                      <a:r>
                        <a:rPr lang="fr-FR" baseline="0" dirty="0"/>
                        <a:t> tank and user data </a:t>
                      </a:r>
                      <a:r>
                        <a:rPr lang="fr-FR" baseline="0" dirty="0" err="1"/>
                        <a:t>norms</a:t>
                      </a:r>
                      <a:r>
                        <a:rPr lang="fr-FR" baseline="0" dirty="0"/>
                        <a:t>.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34066208"/>
                  </a:ext>
                </a:extLst>
              </a:tr>
              <a:tr h="336706">
                <a:tc>
                  <a:txBody>
                    <a:bodyPr/>
                    <a:lstStyle/>
                    <a:p>
                      <a:r>
                        <a:rPr lang="fr-FR" dirty="0"/>
                        <a:t>FC5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Use</a:t>
                      </a:r>
                      <a:r>
                        <a:rPr lang="fr-FR" baseline="0" dirty="0"/>
                        <a:t> the </a:t>
                      </a:r>
                      <a:r>
                        <a:rPr lang="fr-FR" baseline="0" dirty="0" err="1"/>
                        <a:t>available</a:t>
                      </a:r>
                      <a:r>
                        <a:rPr lang="fr-FR" baseline="0" dirty="0"/>
                        <a:t> </a:t>
                      </a:r>
                      <a:r>
                        <a:rPr lang="fr-FR" baseline="0" dirty="0" err="1"/>
                        <a:t>energy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82380562"/>
                  </a:ext>
                </a:extLst>
              </a:tr>
              <a:tr h="369781">
                <a:tc>
                  <a:txBody>
                    <a:bodyPr/>
                    <a:lstStyle/>
                    <a:p>
                      <a:r>
                        <a:rPr lang="fr-FR" dirty="0"/>
                        <a:t>FC3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Automatically adjust the water temperature around a reference value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07939850"/>
                  </a:ext>
                </a:extLst>
              </a:tr>
              <a:tr h="369781">
                <a:tc>
                  <a:txBody>
                    <a:bodyPr/>
                    <a:lstStyle/>
                    <a:p>
                      <a:r>
                        <a:rPr lang="fr-FR" dirty="0"/>
                        <a:t>FC4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Automatically adjust the lighting in</a:t>
                      </a:r>
                      <a:r>
                        <a:rPr lang="en-US" baseline="0" dirty="0"/>
                        <a:t> function of</a:t>
                      </a:r>
                      <a:r>
                        <a:rPr lang="en-US" dirty="0"/>
                        <a:t> the outside brightness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4175901"/>
                  </a:ext>
                </a:extLst>
              </a:tr>
            </a:tbl>
          </a:graphicData>
        </a:graphic>
      </p:graphicFrame>
      <p:sp>
        <p:nvSpPr>
          <p:cNvPr id="8" name="Ellipse 7"/>
          <p:cNvSpPr/>
          <p:nvPr/>
        </p:nvSpPr>
        <p:spPr>
          <a:xfrm>
            <a:off x="4672361" y="1326995"/>
            <a:ext cx="3088888" cy="1438507"/>
          </a:xfrm>
          <a:prstGeom prst="ellipse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Aquarium or Tank</a:t>
            </a:r>
          </a:p>
        </p:txBody>
      </p:sp>
      <p:sp>
        <p:nvSpPr>
          <p:cNvPr id="9" name="Ellipse 8"/>
          <p:cNvSpPr/>
          <p:nvPr/>
        </p:nvSpPr>
        <p:spPr>
          <a:xfrm>
            <a:off x="6714894" y="677834"/>
            <a:ext cx="1672682" cy="73598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</a:t>
            </a:r>
          </a:p>
        </p:txBody>
      </p:sp>
      <p:sp>
        <p:nvSpPr>
          <p:cNvPr id="10" name="Ellipse 9"/>
          <p:cNvSpPr/>
          <p:nvPr/>
        </p:nvSpPr>
        <p:spPr>
          <a:xfrm>
            <a:off x="8170563" y="1110509"/>
            <a:ext cx="1672682" cy="73598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Fish</a:t>
            </a:r>
          </a:p>
        </p:txBody>
      </p:sp>
      <p:sp>
        <p:nvSpPr>
          <p:cNvPr id="11" name="Ellipse 10"/>
          <p:cNvSpPr/>
          <p:nvPr/>
        </p:nvSpPr>
        <p:spPr>
          <a:xfrm>
            <a:off x="8725079" y="1942642"/>
            <a:ext cx="1672682" cy="73598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APP</a:t>
            </a:r>
          </a:p>
        </p:txBody>
      </p:sp>
      <p:sp>
        <p:nvSpPr>
          <p:cNvPr id="12" name="Ellipse 11"/>
          <p:cNvSpPr/>
          <p:nvPr/>
        </p:nvSpPr>
        <p:spPr>
          <a:xfrm>
            <a:off x="7397866" y="2711787"/>
            <a:ext cx="2073018" cy="7359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Temperature</a:t>
            </a:r>
            <a:endParaRPr lang="fr-FR" dirty="0"/>
          </a:p>
        </p:txBody>
      </p:sp>
      <p:sp>
        <p:nvSpPr>
          <p:cNvPr id="13" name="Ellipse 12"/>
          <p:cNvSpPr/>
          <p:nvPr/>
        </p:nvSpPr>
        <p:spPr>
          <a:xfrm>
            <a:off x="5449229" y="2839208"/>
            <a:ext cx="1672682" cy="7359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Lights</a:t>
            </a:r>
          </a:p>
        </p:txBody>
      </p:sp>
      <p:sp>
        <p:nvSpPr>
          <p:cNvPr id="14" name="Ellipse 13"/>
          <p:cNvSpPr/>
          <p:nvPr/>
        </p:nvSpPr>
        <p:spPr>
          <a:xfrm>
            <a:off x="3475485" y="2723575"/>
            <a:ext cx="1672682" cy="7359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Energy</a:t>
            </a:r>
          </a:p>
        </p:txBody>
      </p:sp>
      <p:sp>
        <p:nvSpPr>
          <p:cNvPr id="15" name="Ellipse 14"/>
          <p:cNvSpPr/>
          <p:nvPr/>
        </p:nvSpPr>
        <p:spPr>
          <a:xfrm>
            <a:off x="2326553" y="2030426"/>
            <a:ext cx="1672682" cy="73598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sp>
        <p:nvSpPr>
          <p:cNvPr id="17" name="Ellipse 16"/>
          <p:cNvSpPr/>
          <p:nvPr/>
        </p:nvSpPr>
        <p:spPr>
          <a:xfrm>
            <a:off x="2243137" y="1154412"/>
            <a:ext cx="1672682" cy="7359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Norms</a:t>
            </a:r>
            <a:endParaRPr lang="fr-FR" dirty="0"/>
          </a:p>
        </p:txBody>
      </p:sp>
      <p:sp>
        <p:nvSpPr>
          <p:cNvPr id="18" name="Ellipse 17"/>
          <p:cNvSpPr/>
          <p:nvPr/>
        </p:nvSpPr>
        <p:spPr>
          <a:xfrm>
            <a:off x="3776547" y="725804"/>
            <a:ext cx="1672682" cy="7359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Water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20" name="Forme libre : forme 19"/>
          <p:cNvSpPr/>
          <p:nvPr/>
        </p:nvSpPr>
        <p:spPr>
          <a:xfrm>
            <a:off x="3992137" y="1835773"/>
            <a:ext cx="4732942" cy="539437"/>
          </a:xfrm>
          <a:custGeom>
            <a:avLst/>
            <a:gdLst>
              <a:gd name="connsiteX0" fmla="*/ 0 w 2676292"/>
              <a:gd name="connsiteY0" fmla="*/ 1237786 h 1237786"/>
              <a:gd name="connsiteX1" fmla="*/ 1873404 w 2676292"/>
              <a:gd name="connsiteY1" fmla="*/ 602166 h 1237786"/>
              <a:gd name="connsiteX2" fmla="*/ 2676292 w 2676292"/>
              <a:gd name="connsiteY2" fmla="*/ 0 h 1237786"/>
              <a:gd name="connsiteX3" fmla="*/ 2676292 w 2676292"/>
              <a:gd name="connsiteY3" fmla="*/ 0 h 1237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6292" h="1237786">
                <a:moveTo>
                  <a:pt x="0" y="1237786"/>
                </a:moveTo>
                <a:cubicBezTo>
                  <a:pt x="713677" y="1023125"/>
                  <a:pt x="1427355" y="808464"/>
                  <a:pt x="1873404" y="602166"/>
                </a:cubicBezTo>
                <a:cubicBezTo>
                  <a:pt x="2319453" y="395868"/>
                  <a:pt x="2676292" y="0"/>
                  <a:pt x="2676292" y="0"/>
                </a:cubicBezTo>
                <a:lnTo>
                  <a:pt x="2676292" y="0"/>
                </a:lnTo>
              </a:path>
            </a:pathLst>
          </a:cu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orme libre : forme 20"/>
          <p:cNvSpPr/>
          <p:nvPr/>
        </p:nvSpPr>
        <p:spPr>
          <a:xfrm>
            <a:off x="7605132" y="1459006"/>
            <a:ext cx="1126273" cy="938505"/>
          </a:xfrm>
          <a:custGeom>
            <a:avLst/>
            <a:gdLst>
              <a:gd name="connsiteX0" fmla="*/ 1955305 w 1955305"/>
              <a:gd name="connsiteY0" fmla="*/ 1128592 h 1128592"/>
              <a:gd name="connsiteX1" fmla="*/ 494495 w 1955305"/>
              <a:gd name="connsiteY1" fmla="*/ 571031 h 1128592"/>
              <a:gd name="connsiteX2" fmla="*/ 37295 w 1955305"/>
              <a:gd name="connsiteY2" fmla="*/ 46924 h 1128592"/>
              <a:gd name="connsiteX3" fmla="*/ 59598 w 1955305"/>
              <a:gd name="connsiteY3" fmla="*/ 58075 h 1128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305" h="1128592">
                <a:moveTo>
                  <a:pt x="1955305" y="1128592"/>
                </a:moveTo>
                <a:cubicBezTo>
                  <a:pt x="1384734" y="939950"/>
                  <a:pt x="814163" y="751309"/>
                  <a:pt x="494495" y="571031"/>
                </a:cubicBezTo>
                <a:cubicBezTo>
                  <a:pt x="174827" y="390753"/>
                  <a:pt x="109778" y="132417"/>
                  <a:pt x="37295" y="46924"/>
                </a:cubicBezTo>
                <a:cubicBezTo>
                  <a:pt x="-35188" y="-38569"/>
                  <a:pt x="12205" y="9753"/>
                  <a:pt x="59598" y="58075"/>
                </a:cubicBezTo>
              </a:path>
            </a:pathLst>
          </a:cu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22"/>
          <p:cNvCxnSpPr>
            <a:stCxn id="17" idx="6"/>
          </p:cNvCxnSpPr>
          <p:nvPr/>
        </p:nvCxnSpPr>
        <p:spPr>
          <a:xfrm>
            <a:off x="3915819" y="1522403"/>
            <a:ext cx="839958" cy="286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>
            <a:stCxn id="18" idx="5"/>
            <a:endCxn id="18" idx="5"/>
          </p:cNvCxnSpPr>
          <p:nvPr/>
        </p:nvCxnSpPr>
        <p:spPr>
          <a:xfrm>
            <a:off x="5204270" y="135400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>
            <a:stCxn id="18" idx="4"/>
          </p:cNvCxnSpPr>
          <p:nvPr/>
        </p:nvCxnSpPr>
        <p:spPr>
          <a:xfrm>
            <a:off x="4612888" y="1461785"/>
            <a:ext cx="357909" cy="192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stCxn id="20" idx="0"/>
          </p:cNvCxnSpPr>
          <p:nvPr/>
        </p:nvCxnSpPr>
        <p:spPr>
          <a:xfrm flipV="1">
            <a:off x="3992137" y="2336894"/>
            <a:ext cx="763640" cy="383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>
            <a:stCxn id="14" idx="7"/>
          </p:cNvCxnSpPr>
          <p:nvPr/>
        </p:nvCxnSpPr>
        <p:spPr>
          <a:xfrm flipV="1">
            <a:off x="4903208" y="2688580"/>
            <a:ext cx="546021" cy="142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>
            <a:stCxn id="13" idx="0"/>
          </p:cNvCxnSpPr>
          <p:nvPr/>
        </p:nvCxnSpPr>
        <p:spPr>
          <a:xfrm flipV="1">
            <a:off x="6285570" y="2749198"/>
            <a:ext cx="3617" cy="90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>
            <a:stCxn id="12" idx="1"/>
            <a:endCxn id="8" idx="5"/>
          </p:cNvCxnSpPr>
          <p:nvPr/>
        </p:nvCxnSpPr>
        <p:spPr>
          <a:xfrm flipH="1" flipV="1">
            <a:off x="7308892" y="2554838"/>
            <a:ext cx="392560" cy="264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>
            <a:stCxn id="11" idx="2"/>
          </p:cNvCxnSpPr>
          <p:nvPr/>
        </p:nvCxnSpPr>
        <p:spPr>
          <a:xfrm flipH="1" flipV="1">
            <a:off x="7761249" y="2269166"/>
            <a:ext cx="963830" cy="41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10" idx="2"/>
          </p:cNvCxnSpPr>
          <p:nvPr/>
        </p:nvCxnSpPr>
        <p:spPr>
          <a:xfrm flipH="1">
            <a:off x="7701452" y="1478500"/>
            <a:ext cx="469111" cy="303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9" idx="3"/>
          </p:cNvCxnSpPr>
          <p:nvPr/>
        </p:nvCxnSpPr>
        <p:spPr>
          <a:xfrm flipH="1">
            <a:off x="6854166" y="1306033"/>
            <a:ext cx="105687" cy="113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215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9119" y="296979"/>
            <a:ext cx="10353762" cy="970450"/>
          </a:xfrm>
        </p:spPr>
        <p:txBody>
          <a:bodyPr/>
          <a:lstStyle/>
          <a:p>
            <a:r>
              <a:rPr lang="fr-FR" b="1" u="sng" dirty="0" err="1">
                <a:solidFill>
                  <a:schemeClr val="tx1"/>
                </a:solidFill>
              </a:rPr>
              <a:t>Completed</a:t>
            </a:r>
            <a:r>
              <a:rPr lang="fr-FR" b="1" u="sng" dirty="0">
                <a:solidFill>
                  <a:schemeClr val="tx1"/>
                </a:solidFill>
              </a:rPr>
              <a:t> </a:t>
            </a:r>
            <a:r>
              <a:rPr lang="fr-FR" b="1" u="sng" dirty="0" err="1">
                <a:solidFill>
                  <a:schemeClr val="tx1"/>
                </a:solidFill>
              </a:rPr>
              <a:t>work</a:t>
            </a:r>
            <a:r>
              <a:rPr lang="fr-FR" b="1" u="sng" dirty="0">
                <a:solidFill>
                  <a:schemeClr val="tx1"/>
                </a:solidFill>
              </a:rPr>
              <a:t> - Hardware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19119" y="1636761"/>
            <a:ext cx="2330003" cy="604636"/>
          </a:xfrm>
        </p:spPr>
        <p:txBody>
          <a:bodyPr/>
          <a:lstStyle/>
          <a:p>
            <a:pPr marL="0" indent="0">
              <a:buNone/>
            </a:pPr>
            <a:r>
              <a:rPr lang="fr-FR" sz="2800" b="1" u="sng" dirty="0" err="1">
                <a:solidFill>
                  <a:srgbClr val="00B050"/>
                </a:solidFill>
              </a:rPr>
              <a:t>Raspberry</a:t>
            </a:r>
            <a:r>
              <a:rPr lang="fr-FR" sz="2800" b="1" u="sng" dirty="0">
                <a:solidFill>
                  <a:srgbClr val="00B050"/>
                </a:solidFill>
              </a:rPr>
              <a:t> Pi </a:t>
            </a:r>
          </a:p>
          <a:p>
            <a:pPr marL="0" indent="0">
              <a:buNone/>
            </a:pP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404" y="2814507"/>
            <a:ext cx="3710379" cy="240673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361652" y="5036573"/>
            <a:ext cx="2686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Raspberry</a:t>
            </a:r>
            <a:r>
              <a:rPr lang="fr-FR" dirty="0"/>
              <a:t> Pi 4 model B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l="12607" t="16337" r="13777" b="13428"/>
          <a:stretch/>
        </p:blipFill>
        <p:spPr>
          <a:xfrm>
            <a:off x="6615219" y="2241397"/>
            <a:ext cx="2883384" cy="3667976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6615219" y="5909373"/>
            <a:ext cx="288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Camera module B01</a:t>
            </a:r>
          </a:p>
        </p:txBody>
      </p:sp>
    </p:spTree>
    <p:extLst>
      <p:ext uri="{BB962C8B-B14F-4D97-AF65-F5344CB8AC3E}">
        <p14:creationId xmlns:p14="http://schemas.microsoft.com/office/powerpoint/2010/main" val="3796400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09411" y="0"/>
            <a:ext cx="10515600" cy="1325563"/>
          </a:xfrm>
        </p:spPr>
        <p:txBody>
          <a:bodyPr/>
          <a:lstStyle/>
          <a:p>
            <a:r>
              <a:rPr lang="fr-FR" b="1" u="sng" dirty="0" err="1">
                <a:solidFill>
                  <a:schemeClr val="tx1"/>
                </a:solidFill>
              </a:rPr>
              <a:t>Completed</a:t>
            </a:r>
            <a:r>
              <a:rPr lang="fr-FR" b="1" u="sng" dirty="0">
                <a:solidFill>
                  <a:schemeClr val="tx1"/>
                </a:solidFill>
              </a:rPr>
              <a:t> </a:t>
            </a:r>
            <a:r>
              <a:rPr lang="fr-FR" b="1" u="sng" dirty="0" err="1">
                <a:solidFill>
                  <a:schemeClr val="tx1"/>
                </a:solidFill>
              </a:rPr>
              <a:t>work</a:t>
            </a:r>
            <a:r>
              <a:rPr lang="fr-FR" b="1" u="sng" dirty="0">
                <a:solidFill>
                  <a:schemeClr val="tx1"/>
                </a:solidFill>
              </a:rPr>
              <a:t> - Hardware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09411" y="1325563"/>
            <a:ext cx="2177135" cy="5599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b="1" u="sng" dirty="0" err="1">
                <a:solidFill>
                  <a:srgbClr val="00B050"/>
                </a:solidFill>
              </a:rPr>
              <a:t>Temperature</a:t>
            </a:r>
            <a:endParaRPr lang="fr-FR" sz="2800" b="1" u="sng" dirty="0">
              <a:solidFill>
                <a:srgbClr val="00B05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337" y="2957147"/>
            <a:ext cx="2710012" cy="1880766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064337" y="4837913"/>
            <a:ext cx="2710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DS18B20 </a:t>
            </a:r>
            <a:r>
              <a:rPr lang="fr-FR" dirty="0" err="1"/>
              <a:t>sensor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152" y="1122317"/>
            <a:ext cx="7090893" cy="4800296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662152" y="5948258"/>
            <a:ext cx="7090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Prototype </a:t>
            </a:r>
            <a:r>
              <a:rPr lang="fr-FR" dirty="0" err="1"/>
              <a:t>board</a:t>
            </a:r>
            <a:r>
              <a:rPr lang="fr-FR" dirty="0"/>
              <a:t> </a:t>
            </a:r>
            <a:r>
              <a:rPr lang="fr-FR" dirty="0" err="1"/>
              <a:t>wiring</a:t>
            </a:r>
            <a:r>
              <a:rPr lang="fr-FR" dirty="0"/>
              <a:t> </a:t>
            </a:r>
            <a:r>
              <a:rPr lang="fr-FR" dirty="0" err="1"/>
              <a:t>diagram</a:t>
            </a:r>
            <a:r>
              <a:rPr lang="fr-FR" dirty="0"/>
              <a:t> (made on </a:t>
            </a:r>
            <a:r>
              <a:rPr lang="fr-FR" dirty="0" err="1"/>
              <a:t>Fritzing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68521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00916" y="0"/>
            <a:ext cx="10353762" cy="970450"/>
          </a:xfrm>
        </p:spPr>
        <p:txBody>
          <a:bodyPr/>
          <a:lstStyle/>
          <a:p>
            <a:r>
              <a:rPr lang="fr-FR" b="1" u="sng" dirty="0" err="1">
                <a:solidFill>
                  <a:schemeClr val="tx1"/>
                </a:solidFill>
              </a:rPr>
              <a:t>Completed</a:t>
            </a:r>
            <a:r>
              <a:rPr lang="fr-FR" b="1" u="sng" dirty="0">
                <a:solidFill>
                  <a:schemeClr val="tx1"/>
                </a:solidFill>
              </a:rPr>
              <a:t> </a:t>
            </a:r>
            <a:r>
              <a:rPr lang="fr-FR" b="1" u="sng" dirty="0" err="1">
                <a:solidFill>
                  <a:schemeClr val="tx1"/>
                </a:solidFill>
              </a:rPr>
              <a:t>work</a:t>
            </a:r>
            <a:r>
              <a:rPr lang="fr-FR" b="1" u="sng" dirty="0">
                <a:solidFill>
                  <a:schemeClr val="tx1"/>
                </a:solidFill>
              </a:rPr>
              <a:t> - Hardware</a:t>
            </a:r>
            <a:endParaRPr lang="fr-FR" dirty="0"/>
          </a:p>
        </p:txBody>
      </p:sp>
      <p:sp>
        <p:nvSpPr>
          <p:cNvPr id="4" name="Espace réservé du contenu 2"/>
          <p:cNvSpPr>
            <a:spLocks noGrp="1"/>
          </p:cNvSpPr>
          <p:nvPr>
            <p:ph idx="1"/>
          </p:nvPr>
        </p:nvSpPr>
        <p:spPr>
          <a:xfrm>
            <a:off x="514550" y="749590"/>
            <a:ext cx="2177135" cy="5599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b="1" u="sng" dirty="0" err="1">
                <a:solidFill>
                  <a:srgbClr val="00B050"/>
                </a:solidFill>
              </a:rPr>
              <a:t>Temperature</a:t>
            </a:r>
            <a:endParaRPr lang="fr-FR" sz="2800" b="1" u="sng" dirty="0">
              <a:solidFill>
                <a:srgbClr val="00B050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6" y="1309580"/>
            <a:ext cx="6271497" cy="425409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l="13812" t="18085" r="2447" b="-1"/>
          <a:stretch/>
        </p:blipFill>
        <p:spPr>
          <a:xfrm>
            <a:off x="7122016" y="917890"/>
            <a:ext cx="3862205" cy="5037471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742169" y="5955361"/>
            <a:ext cx="6671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Full </a:t>
            </a:r>
            <a:r>
              <a:rPr lang="fr-FR" dirty="0" err="1"/>
              <a:t>testing</a:t>
            </a:r>
            <a:r>
              <a:rPr lang="fr-FR" dirty="0"/>
              <a:t> setup of the system</a:t>
            </a:r>
          </a:p>
        </p:txBody>
      </p:sp>
    </p:spTree>
    <p:extLst>
      <p:ext uri="{BB962C8B-B14F-4D97-AF65-F5344CB8AC3E}">
        <p14:creationId xmlns:p14="http://schemas.microsoft.com/office/powerpoint/2010/main" val="830782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00916" y="0"/>
            <a:ext cx="10353762" cy="970450"/>
          </a:xfrm>
        </p:spPr>
        <p:txBody>
          <a:bodyPr/>
          <a:lstStyle/>
          <a:p>
            <a:r>
              <a:rPr lang="fr-FR" b="1" u="sng" dirty="0" err="1">
                <a:solidFill>
                  <a:schemeClr val="tx1"/>
                </a:solidFill>
              </a:rPr>
              <a:t>Completed</a:t>
            </a:r>
            <a:r>
              <a:rPr lang="fr-FR" b="1" u="sng" dirty="0">
                <a:solidFill>
                  <a:schemeClr val="tx1"/>
                </a:solidFill>
              </a:rPr>
              <a:t> </a:t>
            </a:r>
            <a:r>
              <a:rPr lang="fr-FR" b="1" u="sng" dirty="0" err="1">
                <a:solidFill>
                  <a:schemeClr val="tx1"/>
                </a:solidFill>
              </a:rPr>
              <a:t>work</a:t>
            </a:r>
            <a:r>
              <a:rPr lang="fr-FR" b="1" u="sng" dirty="0">
                <a:solidFill>
                  <a:schemeClr val="tx1"/>
                </a:solidFill>
              </a:rPr>
              <a:t> - Hardware</a:t>
            </a:r>
            <a:endParaRPr lang="fr-FR" dirty="0"/>
          </a:p>
        </p:txBody>
      </p:sp>
      <p:sp>
        <p:nvSpPr>
          <p:cNvPr id="4" name="Espace réservé du contenu 2"/>
          <p:cNvSpPr>
            <a:spLocks noGrp="1"/>
          </p:cNvSpPr>
          <p:nvPr>
            <p:ph idx="1"/>
          </p:nvPr>
        </p:nvSpPr>
        <p:spPr>
          <a:xfrm>
            <a:off x="514550" y="749590"/>
            <a:ext cx="2177135" cy="5599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b="1" u="sng" dirty="0" err="1">
                <a:solidFill>
                  <a:srgbClr val="00B050"/>
                </a:solidFill>
              </a:rPr>
              <a:t>Temperature</a:t>
            </a:r>
            <a:endParaRPr lang="fr-FR" sz="2800" b="1" u="sng" dirty="0">
              <a:solidFill>
                <a:srgbClr val="00B05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-1" r="53952" b="6982"/>
          <a:stretch/>
        </p:blipFill>
        <p:spPr>
          <a:xfrm>
            <a:off x="3849750" y="1029585"/>
            <a:ext cx="4456091" cy="5273087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853337" y="6302672"/>
            <a:ext cx="844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Aquarium </a:t>
            </a:r>
            <a:r>
              <a:rPr lang="fr-FR" dirty="0" err="1" smtClean="0"/>
              <a:t>temperature</a:t>
            </a:r>
            <a:r>
              <a:rPr lang="fr-FR" dirty="0" smtClean="0"/>
              <a:t> </a:t>
            </a:r>
            <a:r>
              <a:rPr lang="fr-FR" dirty="0" err="1" smtClean="0"/>
              <a:t>during</a:t>
            </a:r>
            <a:r>
              <a:rPr lang="fr-FR" dirty="0" smtClean="0"/>
              <a:t> a night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48523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70450"/>
          </a:xfrm>
        </p:spPr>
        <p:txBody>
          <a:bodyPr/>
          <a:lstStyle/>
          <a:p>
            <a:r>
              <a:rPr lang="fr-FR" b="1" u="sng" dirty="0" err="1">
                <a:solidFill>
                  <a:schemeClr val="tx1"/>
                </a:solidFill>
              </a:rPr>
              <a:t>Completed</a:t>
            </a:r>
            <a:r>
              <a:rPr lang="fr-FR" b="1" u="sng" dirty="0">
                <a:solidFill>
                  <a:schemeClr val="tx1"/>
                </a:solidFill>
              </a:rPr>
              <a:t> </a:t>
            </a:r>
            <a:r>
              <a:rPr lang="fr-FR" b="1" u="sng" dirty="0" err="1">
                <a:solidFill>
                  <a:schemeClr val="tx1"/>
                </a:solidFill>
              </a:rPr>
              <a:t>work</a:t>
            </a:r>
            <a:r>
              <a:rPr lang="fr-FR" b="1" u="sng" dirty="0">
                <a:solidFill>
                  <a:schemeClr val="tx1"/>
                </a:solidFill>
              </a:rPr>
              <a:t> - Hardware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16418" y="873963"/>
            <a:ext cx="2481734" cy="8969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b="1" u="sng" dirty="0" err="1">
                <a:solidFill>
                  <a:srgbClr val="00B050"/>
                </a:solidFill>
              </a:rPr>
              <a:t>Brightness</a:t>
            </a:r>
            <a:r>
              <a:rPr lang="fr-FR" sz="2800" dirty="0">
                <a:solidFill>
                  <a:srgbClr val="00B050"/>
                </a:solidFill>
              </a:rPr>
              <a:t>	</a:t>
            </a:r>
          </a:p>
          <a:p>
            <a:pPr marL="0" indent="0">
              <a:buNone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7301"/>
          <a:stretch/>
        </p:blipFill>
        <p:spPr>
          <a:xfrm>
            <a:off x="244699" y="2140282"/>
            <a:ext cx="4061337" cy="236586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t="56519" r="32609"/>
          <a:stretch/>
        </p:blipFill>
        <p:spPr>
          <a:xfrm>
            <a:off x="5075267" y="1666666"/>
            <a:ext cx="6530943" cy="3313096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44699" y="4506146"/>
            <a:ext cx="4061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Light </a:t>
            </a:r>
            <a:r>
              <a:rPr lang="fr-FR" dirty="0" err="1"/>
              <a:t>sensor</a:t>
            </a:r>
            <a:r>
              <a:rPr lang="fr-FR" dirty="0"/>
              <a:t> module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786152" y="4979762"/>
            <a:ext cx="7109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Results</a:t>
            </a:r>
            <a:r>
              <a:rPr lang="fr-FR" dirty="0" smtClean="0"/>
              <a:t> of the </a:t>
            </a:r>
            <a:r>
              <a:rPr lang="fr-FR" dirty="0" err="1" smtClean="0"/>
              <a:t>brightness</a:t>
            </a:r>
            <a:r>
              <a:rPr lang="fr-FR" dirty="0" smtClean="0"/>
              <a:t> </a:t>
            </a:r>
            <a:r>
              <a:rPr lang="fr-FR" dirty="0" err="1"/>
              <a:t>sensor</a:t>
            </a:r>
            <a:r>
              <a:rPr lang="fr-FR" dirty="0"/>
              <a:t> Python code</a:t>
            </a:r>
          </a:p>
        </p:txBody>
      </p:sp>
    </p:spTree>
    <p:extLst>
      <p:ext uri="{BB962C8B-B14F-4D97-AF65-F5344CB8AC3E}">
        <p14:creationId xmlns:p14="http://schemas.microsoft.com/office/powerpoint/2010/main" val="797894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6388" t="10250" r="3633" b="5452"/>
          <a:stretch/>
        </p:blipFill>
        <p:spPr>
          <a:xfrm>
            <a:off x="203470" y="2210483"/>
            <a:ext cx="6007322" cy="327967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24539" y="5494883"/>
            <a:ext cx="476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Planned</a:t>
            </a:r>
            <a:r>
              <a:rPr lang="fr-FR" dirty="0"/>
              <a:t> class architecture for </a:t>
            </a:r>
            <a:r>
              <a:rPr lang="en-US" dirty="0"/>
              <a:t>sensors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l="59459" t="4347" r="1455" b="57309"/>
          <a:stretch/>
        </p:blipFill>
        <p:spPr>
          <a:xfrm>
            <a:off x="7379310" y="3175651"/>
            <a:ext cx="4134683" cy="1416676"/>
          </a:xfrm>
          <a:prstGeom prst="rect">
            <a:avLst/>
          </a:prstGeom>
        </p:spPr>
      </p:pic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926246" y="0"/>
            <a:ext cx="10353762" cy="970450"/>
          </a:xfrm>
        </p:spPr>
        <p:txBody>
          <a:bodyPr/>
          <a:lstStyle/>
          <a:p>
            <a:r>
              <a:rPr lang="fr-FR" b="1" u="sng" dirty="0" err="1">
                <a:solidFill>
                  <a:schemeClr val="tx1"/>
                </a:solidFill>
              </a:rPr>
              <a:t>Completed</a:t>
            </a:r>
            <a:r>
              <a:rPr lang="fr-FR" b="1" u="sng" dirty="0">
                <a:solidFill>
                  <a:schemeClr val="tx1"/>
                </a:solidFill>
              </a:rPr>
              <a:t> </a:t>
            </a:r>
            <a:r>
              <a:rPr lang="fr-FR" b="1" u="sng" dirty="0" err="1">
                <a:solidFill>
                  <a:schemeClr val="tx1"/>
                </a:solidFill>
              </a:rPr>
              <a:t>work</a:t>
            </a:r>
            <a:r>
              <a:rPr lang="fr-FR" b="1" u="sng" dirty="0">
                <a:solidFill>
                  <a:schemeClr val="tx1"/>
                </a:solidFill>
              </a:rPr>
              <a:t> - Hardware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7096258" y="4657185"/>
            <a:ext cx="470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Cron</a:t>
            </a:r>
            <a:r>
              <a:rPr lang="fr-FR" dirty="0" smtClean="0"/>
              <a:t> </a:t>
            </a:r>
            <a:r>
              <a:rPr lang="fr-FR" dirty="0" err="1" smtClean="0"/>
              <a:t>permits</a:t>
            </a:r>
            <a:r>
              <a:rPr lang="fr-FR" dirty="0" smtClean="0"/>
              <a:t> to </a:t>
            </a:r>
            <a:r>
              <a:rPr lang="fr-FR" dirty="0" err="1" smtClean="0"/>
              <a:t>run</a:t>
            </a:r>
            <a:r>
              <a:rPr lang="fr-FR" dirty="0" smtClean="0"/>
              <a:t> the program </a:t>
            </a:r>
            <a:r>
              <a:rPr lang="fr-FR" dirty="0" err="1" smtClean="0"/>
              <a:t>every</a:t>
            </a:r>
            <a:r>
              <a:rPr lang="fr-FR" dirty="0" smtClean="0"/>
              <a:t> minute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061047" y="1066983"/>
            <a:ext cx="100841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u="sng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B05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Class </a:t>
            </a:r>
            <a:r>
              <a:rPr lang="fr-FR" sz="2800" b="1" u="sng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B05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hierarchy</a:t>
            </a:r>
            <a:r>
              <a:rPr lang="fr-FR" sz="2800" b="1" u="sng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B05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&amp; </a:t>
            </a:r>
            <a:r>
              <a:rPr lang="en-US" sz="2800" b="1" u="sng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B05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Automatic scheduling of data collection </a:t>
            </a:r>
            <a:endParaRPr lang="fr-FR" sz="2800" b="1" u="sng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B050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r>
              <a:rPr lang="fr-FR" sz="2800" b="1" u="sng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B05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 </a:t>
            </a:r>
            <a:endParaRPr lang="fr-FR" sz="2800" b="1" u="sng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B050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39466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Ardois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TM04033929[[fn=Ardoise]]</Template>
  <TotalTime>724</TotalTime>
  <Words>397</Words>
  <Application>Microsoft Office PowerPoint</Application>
  <PresentationFormat>Grand écran</PresentationFormat>
  <Paragraphs>123</Paragraphs>
  <Slides>17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4" baseType="lpstr">
      <vt:lpstr>Arial</vt:lpstr>
      <vt:lpstr>Arial Narrow</vt:lpstr>
      <vt:lpstr>Calibri</vt:lpstr>
      <vt:lpstr>Calisto MT</vt:lpstr>
      <vt:lpstr>Trebuchet MS</vt:lpstr>
      <vt:lpstr>Wingdings 2</vt:lpstr>
      <vt:lpstr>Ardoise</vt:lpstr>
      <vt:lpstr>4th Year IoT Project Aquarium Monitoring System: HCFF </vt:lpstr>
      <vt:lpstr>Introduction and context</vt:lpstr>
      <vt:lpstr>Introduction and context</vt:lpstr>
      <vt:lpstr>Completed work - Hardware</vt:lpstr>
      <vt:lpstr>Completed work - Hardware</vt:lpstr>
      <vt:lpstr>Completed work - Hardware</vt:lpstr>
      <vt:lpstr>Completed work - Hardware</vt:lpstr>
      <vt:lpstr>Completed work - Hardware</vt:lpstr>
      <vt:lpstr>Completed work - Hardware</vt:lpstr>
      <vt:lpstr>Completed work - Image Recognition - OpenCV</vt:lpstr>
      <vt:lpstr>Completed work - Image Recognition</vt:lpstr>
      <vt:lpstr>Completed work - Android App</vt:lpstr>
      <vt:lpstr>Completed work - Android App</vt:lpstr>
      <vt:lpstr>Completed work - Android App</vt:lpstr>
      <vt:lpstr>Project perspective</vt:lpstr>
      <vt:lpstr>Project perspective</vt:lpstr>
      <vt:lpstr>Thanks for listening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4th Year IoT Project Aquarium Monitoring System: HCFF</dc:title>
  <dc:creator>Olivier</dc:creator>
  <cp:lastModifiedBy>Olivier</cp:lastModifiedBy>
  <cp:revision>49</cp:revision>
  <dcterms:created xsi:type="dcterms:W3CDTF">2020-06-19T12:52:28Z</dcterms:created>
  <dcterms:modified xsi:type="dcterms:W3CDTF">2020-10-06T10:59:50Z</dcterms:modified>
</cp:coreProperties>
</file>